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/>
    <p:restoredTop sz="86369"/>
  </p:normalViewPr>
  <p:slideViewPr>
    <p:cSldViewPr>
      <p:cViewPr varScale="1">
        <p:scale>
          <a:sx n="99" d="100"/>
          <a:sy n="99" d="100"/>
        </p:scale>
        <p:origin x="19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887E-C429-4FD4-B24D-5BE174D1193E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C5BE-1ED7-4292-B113-52895676B8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14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33CB7005-7205-7D44-B651-D5974D3319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5" t="5215" r="4104" b="13435"/>
          <a:stretch/>
        </p:blipFill>
        <p:spPr>
          <a:xfrm>
            <a:off x="-828600" y="1772816"/>
            <a:ext cx="10297144" cy="5616624"/>
          </a:xfrm>
          <a:effectLst>
            <a:softEdge rad="317500"/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6D5EE90-500B-41F1-9B27-19BE4E85A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816" y="3135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it-IT" sz="4400" b="1" dirty="0">
                <a:solidFill>
                  <a:schemeClr val="tx1"/>
                </a:solidFill>
                <a:latin typeface="+mn-lt"/>
              </a:rPr>
              <a:t>Proporzionalità </a:t>
            </a:r>
            <a:br>
              <a:rPr lang="it-IT" sz="4400" b="1" dirty="0">
                <a:solidFill>
                  <a:schemeClr val="tx1"/>
                </a:solidFill>
                <a:latin typeface="+mn-lt"/>
              </a:rPr>
            </a:br>
            <a:r>
              <a:rPr lang="it-IT" sz="4400" b="1" dirty="0">
                <a:solidFill>
                  <a:schemeClr val="tx1"/>
                </a:solidFill>
                <a:latin typeface="+mn-lt"/>
              </a:rPr>
              <a:t>diretta e inversa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5AD618-9B40-084C-A304-93AEE5EA5E82}"/>
              </a:ext>
            </a:extLst>
          </p:cNvPr>
          <p:cNvSpPr txBox="1"/>
          <p:nvPr/>
        </p:nvSpPr>
        <p:spPr>
          <a:xfrm>
            <a:off x="305780" y="649514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  <p:pic>
        <p:nvPicPr>
          <p:cNvPr id="8" name="Immagine 4" descr="logo LATTES OK nero.psd">
            <a:extLst>
              <a:ext uri="{FF2B5EF4-FFF2-40B4-BE49-F238E27FC236}">
                <a16:creationId xmlns:a16="http://schemas.microsoft.com/office/drawing/2014/main" id="{BC448198-116C-2943-B795-94AD9D06F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3471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99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F165E-73BA-44A0-B838-83D988A3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Concetto di funzione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031ACF-0452-41EB-BD32-7EEFD84A1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GRANDEZZE COSTANTI E VARIABILI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Le grandezze che, in una certa situazione, non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cambiano il loro valore sono dette </a:t>
            </a:r>
            <a:r>
              <a:rPr lang="it-IT" b="1" dirty="0">
                <a:effectLst/>
              </a:rPr>
              <a:t>grandezze </a:t>
            </a:r>
            <a:br>
              <a:rPr lang="it-IT" b="1" dirty="0">
                <a:effectLst/>
              </a:rPr>
            </a:br>
            <a:r>
              <a:rPr lang="it-IT" b="1" dirty="0">
                <a:effectLst/>
              </a:rPr>
              <a:t>costanti </a:t>
            </a:r>
            <a:r>
              <a:rPr lang="it-IT" dirty="0">
                <a:effectLst/>
              </a:rPr>
              <a:t>e vengono abitualmente indicate con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la lettera </a:t>
            </a:r>
            <a:r>
              <a:rPr lang="it-IT" b="1" i="1" dirty="0">
                <a:effectLst/>
              </a:rPr>
              <a:t>k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Sono grandezze costanti: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la distanza tra due città;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il numero dei lati di un trapezio.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Le grandezze che, in una certa situazione, assumono valori diversi sono dette </a:t>
            </a:r>
            <a:r>
              <a:rPr lang="it-IT" b="1" dirty="0">
                <a:effectLst/>
              </a:rPr>
              <a:t>grandezze variabili </a:t>
            </a:r>
            <a:r>
              <a:rPr lang="it-IT" dirty="0">
                <a:effectLst/>
              </a:rPr>
              <a:t>e vengono abitualmente indicate con le lettere </a:t>
            </a:r>
            <a:r>
              <a:rPr lang="it-IT" b="1" i="1" dirty="0">
                <a:effectLst/>
              </a:rPr>
              <a:t>x</a:t>
            </a:r>
            <a:r>
              <a:rPr lang="it-IT" dirty="0">
                <a:effectLst/>
              </a:rPr>
              <a:t>, </a:t>
            </a:r>
            <a:r>
              <a:rPr lang="it-IT" b="1" i="1" dirty="0">
                <a:effectLst/>
              </a:rPr>
              <a:t>y</a:t>
            </a:r>
            <a:r>
              <a:rPr lang="it-IT" dirty="0">
                <a:effectLst/>
              </a:rPr>
              <a:t>, </a:t>
            </a:r>
            <a:r>
              <a:rPr lang="it-IT" b="1" i="1" dirty="0">
                <a:effectLst/>
              </a:rPr>
              <a:t>z</a:t>
            </a:r>
            <a:r>
              <a:rPr lang="it-IT" dirty="0">
                <a:effectLst/>
              </a:rPr>
              <a:t>...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Sono grandezze variabili: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</a:t>
            </a:r>
            <a:r>
              <a:rPr lang="it-IT" dirty="0">
                <a:effectLst/>
              </a:rPr>
              <a:t>l tempo che si impiega per andare </a:t>
            </a:r>
            <a:br>
              <a:rPr lang="it-IT" dirty="0">
                <a:effectLst/>
              </a:rPr>
            </a:br>
            <a:r>
              <a:rPr lang="it-IT" dirty="0">
                <a:effectLst/>
              </a:rPr>
              <a:t>da casa a scuola;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il numero delle pagine dei vari libri scolastici.</a:t>
            </a:r>
            <a:endParaRPr lang="it-IT" dirty="0"/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47AE9D-C4AA-3846-BA64-62040A040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12"/>
          <a:stretch/>
        </p:blipFill>
        <p:spPr>
          <a:xfrm>
            <a:off x="7195242" y="4653135"/>
            <a:ext cx="1491557" cy="13489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FE7ABDA-ECAA-A245-88E5-F921645A2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03"/>
          <a:stretch/>
        </p:blipFill>
        <p:spPr>
          <a:xfrm>
            <a:off x="5141465" y="4480159"/>
            <a:ext cx="1950815" cy="155168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BA66DB9-9EFF-B94D-AEF8-409CFAFA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581" y="2425791"/>
            <a:ext cx="1831762" cy="119608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103159C-86FF-5146-81AD-884A2C983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488837"/>
            <a:ext cx="2080199" cy="23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6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F165E-73BA-44A0-B838-83D988A3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Concetto di funzione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031ACF-0452-41EB-BD32-7EEFD84A1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CONCETTO DI FUNZIONE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Una grandezza variabile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 può essere in relazione (cioè legata) con un’altra grandezza variabile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:</a:t>
            </a:r>
            <a:r>
              <a:rPr lang="it-IT" i="1" dirty="0">
                <a:effectLst/>
              </a:rPr>
              <a:t> </a:t>
            </a:r>
            <a:r>
              <a:rPr lang="it-IT" dirty="0">
                <a:effectLst/>
              </a:rPr>
              <a:t>per esempio il perimetro di un rombo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 è legato alla lunghezza del lato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Se la relazione che lega fra loro i valori della grandezza variabile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 e quelli della grandezza variabile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 è tale che </a:t>
            </a:r>
            <a:r>
              <a:rPr lang="it-IT" b="1" dirty="0">
                <a:effectLst/>
              </a:rPr>
              <a:t>a ogni valore di </a:t>
            </a:r>
            <a:r>
              <a:rPr lang="it-IT" b="1" i="1" dirty="0">
                <a:effectLst/>
              </a:rPr>
              <a:t>x</a:t>
            </a:r>
            <a:r>
              <a:rPr lang="it-IT" b="1" dirty="0">
                <a:effectLst/>
              </a:rPr>
              <a:t> corrisponde uno e un solo valore di </a:t>
            </a:r>
            <a:r>
              <a:rPr lang="it-IT" b="1" i="1" dirty="0">
                <a:effectLst/>
              </a:rPr>
              <a:t>y</a:t>
            </a:r>
            <a:r>
              <a:rPr lang="it-IT" dirty="0">
                <a:effectLst/>
              </a:rPr>
              <a:t>, allora questa relazione prende il nome di </a:t>
            </a:r>
            <a:r>
              <a:rPr lang="it-IT" b="1" dirty="0">
                <a:effectLst/>
              </a:rPr>
              <a:t>funzione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prima grandezza </a:t>
            </a:r>
            <a:r>
              <a:rPr lang="it-IT" b="1" i="1" dirty="0">
                <a:effectLst/>
              </a:rPr>
              <a:t>x</a:t>
            </a:r>
            <a:r>
              <a:rPr lang="it-IT" dirty="0">
                <a:effectLst/>
              </a:rPr>
              <a:t>, quella che può assumere liberamente valori diversi, si dice </a:t>
            </a:r>
            <a:r>
              <a:rPr lang="it-IT" b="1" dirty="0">
                <a:effectLst/>
              </a:rPr>
              <a:t>variabile indipendente </a:t>
            </a:r>
            <a:r>
              <a:rPr lang="it-IT" dirty="0">
                <a:effectLst/>
              </a:rPr>
              <a:t>mentre la grandezza </a:t>
            </a:r>
            <a:r>
              <a:rPr lang="it-IT" b="1" i="1" dirty="0">
                <a:effectLst/>
              </a:rPr>
              <a:t>y</a:t>
            </a:r>
            <a:r>
              <a:rPr lang="it-IT" dirty="0">
                <a:effectLst/>
              </a:rPr>
              <a:t>, il cui valore dipende da quello assunto dalla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, si dice </a:t>
            </a:r>
            <a:r>
              <a:rPr lang="it-IT" b="1" dirty="0">
                <a:effectLst/>
              </a:rPr>
              <a:t>variabile dipendente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Date due grandezze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 e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, si dice che </a:t>
            </a:r>
            <a:r>
              <a:rPr lang="it-IT" b="1" i="1" dirty="0">
                <a:effectLst/>
              </a:rPr>
              <a:t>y</a:t>
            </a:r>
            <a:r>
              <a:rPr lang="it-IT" b="1" dirty="0">
                <a:effectLst/>
              </a:rPr>
              <a:t> è funzione di </a:t>
            </a:r>
            <a:r>
              <a:rPr lang="it-IT" b="1" i="1" dirty="0">
                <a:effectLst/>
              </a:rPr>
              <a:t>x</a:t>
            </a:r>
            <a:r>
              <a:rPr lang="it-IT" b="1" dirty="0">
                <a:effectLst/>
              </a:rPr>
              <a:t> </a:t>
            </a:r>
            <a:r>
              <a:rPr lang="it-IT" dirty="0">
                <a:effectLst/>
              </a:rPr>
              <a:t>se esiste una relazione o un legame che fa corrispondere a ogni valore di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 uno e un solo valore di </a:t>
            </a:r>
            <a:r>
              <a:rPr lang="it-IT" i="1" dirty="0">
                <a:effectLst/>
              </a:rPr>
              <a:t>y</a:t>
            </a:r>
            <a:r>
              <a:rPr lang="it-IT" dirty="0"/>
              <a:t>:</a:t>
            </a:r>
            <a:endParaRPr lang="it-IT" dirty="0">
              <a:effectLst/>
            </a:endParaRPr>
          </a:p>
          <a:p>
            <a:pPr lvl="1"/>
            <a:r>
              <a:rPr lang="it-IT" b="1" i="1" dirty="0">
                <a:effectLst/>
              </a:rPr>
              <a:t>y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f</a:t>
            </a:r>
            <a:r>
              <a:rPr lang="it-IT" b="1" dirty="0">
                <a:effectLst/>
              </a:rPr>
              <a:t>(</a:t>
            </a:r>
            <a:r>
              <a:rPr lang="it-IT" b="1" i="1" dirty="0">
                <a:effectLst/>
              </a:rPr>
              <a:t>x</a:t>
            </a:r>
            <a:r>
              <a:rPr lang="it-IT" b="1" dirty="0">
                <a:effectLst/>
              </a:rPr>
              <a:t>) </a:t>
            </a:r>
            <a:r>
              <a:rPr lang="it-IT" dirty="0">
                <a:effectLst/>
              </a:rPr>
              <a:t>e si legge </a:t>
            </a:r>
            <a:r>
              <a:rPr lang="it-IT" b="1" i="1" dirty="0">
                <a:effectLst/>
              </a:rPr>
              <a:t>y</a:t>
            </a:r>
            <a:r>
              <a:rPr lang="it-IT" b="1" dirty="0">
                <a:effectLst/>
              </a:rPr>
              <a:t> </a:t>
            </a:r>
            <a:r>
              <a:rPr lang="it-IT" b="1" i="1" dirty="0">
                <a:effectLst/>
              </a:rPr>
              <a:t>è funzione di x </a:t>
            </a:r>
            <a:r>
              <a:rPr lang="it-IT" dirty="0">
                <a:effectLst/>
              </a:rPr>
              <a:t>o</a:t>
            </a:r>
            <a:r>
              <a:rPr lang="it-IT" b="1" i="1" dirty="0">
                <a:effectLst/>
              </a:rPr>
              <a:t> y è uguale a effe di x</a:t>
            </a:r>
            <a:endParaRPr lang="it-IT" i="1" dirty="0"/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2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F165E-73BA-44A0-B838-83D988A3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Funzioni empiriche </a:t>
            </a:r>
            <a:br>
              <a:rPr lang="it-IT" sz="4000" b="1" dirty="0"/>
            </a:br>
            <a:r>
              <a:rPr lang="it-IT" sz="4000" b="1" dirty="0"/>
              <a:t>e funzioni matematiche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031ACF-0452-41EB-BD32-7EEFD84A1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FUNZIONI EMPIRICHE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Una funzione in cui il legame tra la variabile dipendente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 e la variabile indipendente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 non si può esprimere con una formula matematica, ma deriva da misurazioni e da osservazioni sperimentali, si definisce </a:t>
            </a:r>
            <a:r>
              <a:rPr lang="it-IT" b="1" dirty="0">
                <a:effectLst/>
              </a:rPr>
              <a:t>funzione empirica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Sono, per esempio, legati da funzioni empiriche: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il numero di alunni iscritti in una scuola (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) con i vari anni scolastici (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il numero di scontrini rilasciati in un parcheggio (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) con le ore della giornata (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).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In una funzione empirica la variabile dipendente </a:t>
            </a:r>
            <a:r>
              <a:rPr lang="it-IT" b="1" i="1" dirty="0">
                <a:effectLst/>
              </a:rPr>
              <a:t>y</a:t>
            </a:r>
            <a:r>
              <a:rPr lang="it-IT" b="1" dirty="0">
                <a:effectLst/>
              </a:rPr>
              <a:t> deve essere misurata.</a:t>
            </a:r>
            <a:endParaRPr lang="it-IT" b="1" dirty="0"/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7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F165E-73BA-44A0-B838-83D988A3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Funzioni empiriche </a:t>
            </a:r>
            <a:br>
              <a:rPr lang="it-IT" sz="4000" b="1" dirty="0"/>
            </a:br>
            <a:r>
              <a:rPr lang="it-IT" sz="4000" b="1" dirty="0"/>
              <a:t>e funzioni matematiche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031ACF-0452-41EB-BD32-7EEFD84A1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FUNZIONI MATEMATICHE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Una funzione in cui il legame tra la variabile indipendente 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 e la variabile dipendente 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 è esprimibile mediante una formula matematica si definisce </a:t>
            </a:r>
            <a:r>
              <a:rPr lang="it-IT" b="1" dirty="0">
                <a:effectLst/>
              </a:rPr>
              <a:t>funzione matematica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Sono, p</a:t>
            </a:r>
            <a:r>
              <a:rPr lang="it-IT" dirty="0">
                <a:effectLst/>
              </a:rPr>
              <a:t>er esempio, legati da funzioni matematiche: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il perimetro di un triangolo equilatero (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) e la misura del suo lato (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)</a:t>
            </a:r>
          </a:p>
          <a:p>
            <a:pPr lvl="1"/>
            <a:r>
              <a:rPr lang="it-IT" i="1" dirty="0">
                <a:effectLst/>
              </a:rPr>
              <a:t>y </a:t>
            </a:r>
            <a:r>
              <a:rPr lang="it-IT" dirty="0">
                <a:effectLst/>
              </a:rPr>
              <a:t>= 3 · </a:t>
            </a:r>
            <a:r>
              <a:rPr lang="it-IT" i="1" dirty="0">
                <a:effectLst/>
              </a:rPr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l’area di un quadrato (</a:t>
            </a:r>
            <a:r>
              <a:rPr lang="it-IT" i="1" dirty="0">
                <a:effectLst/>
              </a:rPr>
              <a:t>y</a:t>
            </a:r>
            <a:r>
              <a:rPr lang="it-IT" dirty="0">
                <a:effectLst/>
              </a:rPr>
              <a:t>) e la misura del suo lato (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) </a:t>
            </a:r>
          </a:p>
          <a:p>
            <a:pPr lvl="1"/>
            <a:r>
              <a:rPr lang="it-IT" i="1" dirty="0">
                <a:effectLst/>
              </a:rPr>
              <a:t>y </a:t>
            </a:r>
            <a:r>
              <a:rPr lang="it-IT" dirty="0">
                <a:effectLst/>
              </a:rPr>
              <a:t>= </a:t>
            </a:r>
            <a:r>
              <a:rPr lang="it-IT" i="1" dirty="0">
                <a:effectLst/>
              </a:rPr>
              <a:t>x</a:t>
            </a:r>
            <a:r>
              <a:rPr lang="it-IT" baseline="30000" dirty="0">
                <a:effectLst/>
              </a:rPr>
              <a:t>2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b="1" dirty="0">
                <a:effectLst/>
              </a:rPr>
              <a:t>In una funzione matematica la variabile dipendente </a:t>
            </a:r>
            <a:r>
              <a:rPr lang="it-IT" b="1" i="1" dirty="0">
                <a:effectLst/>
              </a:rPr>
              <a:t>y</a:t>
            </a:r>
            <a:r>
              <a:rPr lang="it-IT" b="1" dirty="0">
                <a:effectLst/>
              </a:rPr>
              <a:t> deve essere calcolata.</a:t>
            </a:r>
            <a:endParaRPr lang="it-IT" b="1" dirty="0"/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9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F165E-73BA-44A0-B838-83D988A3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Grandezze direttamente proporzionali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B031ACF-0452-41EB-BD32-7EEFD84A12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Due </a:t>
                </a:r>
                <a:r>
                  <a:rPr lang="it-IT" b="1" dirty="0">
                    <a:effectLst/>
                  </a:rPr>
                  <a:t>grandezze</a:t>
                </a:r>
                <a:r>
                  <a:rPr lang="it-IT" dirty="0">
                    <a:effectLst/>
                  </a:rPr>
                  <a:t> variabili sono </a:t>
                </a:r>
                <a:r>
                  <a:rPr lang="it-IT" b="1" dirty="0">
                    <a:effectLst/>
                  </a:rPr>
                  <a:t>direttamente proporzionali </a:t>
                </a:r>
                <a:r>
                  <a:rPr lang="it-IT" dirty="0">
                    <a:effectLst/>
                  </a:rPr>
                  <a:t>se raddoppiando, triplicando la variabile indipendente 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, raddoppia, triplica anche la variabile dipendente </a:t>
                </a:r>
                <a:r>
                  <a:rPr lang="it-IT" i="1" dirty="0">
                    <a:effectLst/>
                  </a:rPr>
                  <a:t>y</a:t>
                </a:r>
                <a:r>
                  <a:rPr lang="it-IT" dirty="0">
                    <a:effectLst/>
                  </a:rPr>
                  <a:t>; analogamente se la prima si dimezza, diventa un terzo, anche la seconda diventa un mezzo, un terzo.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Due grandezze 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 e </a:t>
                </a:r>
                <a:r>
                  <a:rPr lang="it-IT" i="1" dirty="0">
                    <a:effectLst/>
                  </a:rPr>
                  <a:t>y</a:t>
                </a:r>
                <a:r>
                  <a:rPr lang="it-IT" dirty="0">
                    <a:effectLst/>
                  </a:rPr>
                  <a:t> sono direttamente proporzionali se il rapporto fra due valori corrispondenti si mantiene costante: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it-IT" b="1" dirty="0">
                    <a:effectLst/>
                  </a:rPr>
                  <a:t> = </a:t>
                </a:r>
                <a:r>
                  <a:rPr lang="it-IT" b="1" i="1">
                    <a:effectLst/>
                  </a:rPr>
                  <a:t>k</a:t>
                </a:r>
                <a:r>
                  <a:rPr lang="it-IT" b="1">
                    <a:effectLst/>
                  </a:rPr>
                  <a:t> 		</a:t>
                </a:r>
                <a:r>
                  <a:rPr lang="it-IT">
                    <a:effectLst/>
                  </a:rPr>
                  <a:t>con 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 ≠ 0 </a:t>
                </a:r>
              </a:p>
              <a:p>
                <a:pPr marL="0" indent="0">
                  <a:buNone/>
                </a:pPr>
                <a:r>
                  <a:rPr lang="it-IT" b="1" i="1" dirty="0">
                    <a:effectLst/>
                  </a:rPr>
                  <a:t>k</a:t>
                </a:r>
                <a:r>
                  <a:rPr lang="it-IT" dirty="0">
                    <a:effectLst/>
                  </a:rPr>
                  <a:t> è il </a:t>
                </a:r>
                <a:r>
                  <a:rPr lang="it-IT" b="1" dirty="0">
                    <a:effectLst/>
                  </a:rPr>
                  <a:t>coefficiente di proporzionalità diretta</a:t>
                </a:r>
                <a:r>
                  <a:rPr lang="it-IT" dirty="0"/>
                  <a:t>.</a:t>
                </a: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b="1" i="1" dirty="0">
                    <a:effectLst/>
                  </a:rPr>
                  <a:t>y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>
                    <a:effectLst/>
                  </a:rPr>
                  <a:t>k</a:t>
                </a:r>
                <a:r>
                  <a:rPr lang="it-IT" b="1" dirty="0">
                    <a:effectLst/>
                  </a:rPr>
                  <a:t> · </a:t>
                </a:r>
                <a:r>
                  <a:rPr lang="it-IT" b="1" i="1" dirty="0">
                    <a:effectLst/>
                  </a:rPr>
                  <a:t>x</a:t>
                </a:r>
                <a:r>
                  <a:rPr lang="it-IT" b="1" dirty="0">
                    <a:effectLst/>
                  </a:rPr>
                  <a:t> </a:t>
                </a:r>
                <a:r>
                  <a:rPr lang="it-IT" dirty="0">
                    <a:effectLst/>
                  </a:rPr>
                  <a:t>è detta </a:t>
                </a:r>
                <a:r>
                  <a:rPr lang="it-IT" b="1" dirty="0">
                    <a:effectLst/>
                  </a:rPr>
                  <a:t>equazione della proporzionalità diretta</a:t>
                </a:r>
                <a:endParaRPr lang="it-IT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B031ACF-0452-41EB-BD32-7EEFD84A12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 r="-9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94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F165E-73BA-44A0-B838-83D988A3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Grandezze direttamente proporzionali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031ACF-0452-41EB-BD32-7EEFD84A1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RAPPRESENTAZIONE DELLA LEGGE DELLA PROPORZIONALITÀ DIRETTA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Due grandezze variabili direttamente proporzionali sono legate da una legge del tipo: </a:t>
            </a:r>
          </a:p>
          <a:p>
            <a:pPr lvl="1"/>
            <a:r>
              <a:rPr lang="it-IT" b="1" i="1" dirty="0">
                <a:effectLst/>
              </a:rPr>
              <a:t>y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k</a:t>
            </a:r>
            <a:r>
              <a:rPr lang="it-IT" b="1" dirty="0">
                <a:effectLst/>
              </a:rPr>
              <a:t> · </a:t>
            </a:r>
            <a:r>
              <a:rPr lang="it-IT" b="1" i="1" dirty="0">
                <a:effectLst/>
              </a:rPr>
              <a:t>x</a:t>
            </a:r>
            <a:r>
              <a:rPr lang="it-IT" b="1" dirty="0">
                <a:effectLst/>
              </a:rPr>
              <a:t> 	</a:t>
            </a:r>
            <a:r>
              <a:rPr lang="it-IT" dirty="0">
                <a:effectLst/>
              </a:rPr>
              <a:t>con </a:t>
            </a:r>
            <a:r>
              <a:rPr lang="it-IT" i="1" dirty="0">
                <a:effectLst/>
              </a:rPr>
              <a:t>k</a:t>
            </a:r>
            <a:r>
              <a:rPr lang="it-IT" dirty="0">
                <a:effectLst/>
              </a:rPr>
              <a:t> &gt; 0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EE19214-C4DA-564C-95A9-264013960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708920"/>
            <a:ext cx="3584684" cy="335699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D866B7A-6E6A-B548-A255-0C7628CB144F}"/>
              </a:ext>
            </a:extLst>
          </p:cNvPr>
          <p:cNvSpPr/>
          <p:nvPr/>
        </p:nvSpPr>
        <p:spPr>
          <a:xfrm>
            <a:off x="457200" y="308517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/>
              <a:t>Il grafico, o diagramma cartesiano, della legge della proporzionalità diretta fra due grandezze variabili è una </a:t>
            </a:r>
            <a:r>
              <a:rPr lang="it-IT" sz="1600" b="1" dirty="0"/>
              <a:t>semiretta uscente dall’origine degli assi</a:t>
            </a:r>
            <a:r>
              <a:rPr lang="it-IT" sz="1600" dirty="0"/>
              <a:t>.</a:t>
            </a:r>
          </a:p>
          <a:p>
            <a:r>
              <a:rPr lang="it-IT" sz="1600" dirty="0"/>
              <a:t>Tale semiretta varia la sua posizione nel piano cartesiano al variare del valore di </a:t>
            </a:r>
            <a:r>
              <a:rPr lang="it-IT" sz="1600" i="1" dirty="0"/>
              <a:t>k.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4611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F165E-73BA-44A0-B838-83D988A3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Grandezze inversamente proporzionali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B031ACF-0452-41EB-BD32-7EEFD84A12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Due </a:t>
                </a:r>
                <a:r>
                  <a:rPr lang="it-IT" b="1" dirty="0">
                    <a:effectLst/>
                  </a:rPr>
                  <a:t>grandezze</a:t>
                </a:r>
                <a:r>
                  <a:rPr lang="it-IT" dirty="0">
                    <a:effectLst/>
                  </a:rPr>
                  <a:t> variabili sono </a:t>
                </a:r>
                <a:r>
                  <a:rPr lang="it-IT" b="1" dirty="0">
                    <a:effectLst/>
                  </a:rPr>
                  <a:t>inversamente proporzionali </a:t>
                </a:r>
                <a:r>
                  <a:rPr lang="it-IT" dirty="0">
                    <a:effectLst/>
                  </a:rPr>
                  <a:t>se raddoppiando, triplicando la variabile indipendente 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 la variabile dipendente </a:t>
                </a:r>
                <a:r>
                  <a:rPr lang="it-IT" i="1" dirty="0">
                    <a:effectLst/>
                  </a:rPr>
                  <a:t>y</a:t>
                </a:r>
                <a:r>
                  <a:rPr lang="it-IT" dirty="0">
                    <a:effectLst/>
                  </a:rPr>
                  <a:t> si dimezza, diventa un terzo; analogamente se la prima si dimezza, diventa un terzo, la seconda diventa il doppio, il triplo.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Due grandezze </a:t>
                </a:r>
                <a:r>
                  <a:rPr lang="it-IT" i="1" dirty="0">
                    <a:effectLst/>
                  </a:rPr>
                  <a:t>x</a:t>
                </a:r>
                <a:r>
                  <a:rPr lang="it-IT" dirty="0">
                    <a:effectLst/>
                  </a:rPr>
                  <a:t> e </a:t>
                </a:r>
                <a:r>
                  <a:rPr lang="it-IT" i="1" dirty="0">
                    <a:effectLst/>
                  </a:rPr>
                  <a:t>y</a:t>
                </a:r>
                <a:r>
                  <a:rPr lang="it-IT" dirty="0">
                    <a:effectLst/>
                  </a:rPr>
                  <a:t> sono inversamente proporzionali se il prodotto di due valori corrispondenti si mantiene costante: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it-IT" b="1" i="1" dirty="0">
                    <a:effectLst/>
                  </a:rPr>
                  <a:t>y </a:t>
                </a:r>
                <a:r>
                  <a:rPr lang="it-IT" b="1" dirty="0">
                    <a:effectLst/>
                  </a:rPr>
                  <a:t>·</a:t>
                </a:r>
                <a:r>
                  <a:rPr lang="it-IT" b="1" i="1" dirty="0">
                    <a:effectLst/>
                  </a:rPr>
                  <a:t> x </a:t>
                </a:r>
                <a:r>
                  <a:rPr lang="it-IT" b="1" dirty="0">
                    <a:effectLst/>
                  </a:rPr>
                  <a:t>=</a:t>
                </a:r>
                <a:r>
                  <a:rPr lang="it-IT" b="1" i="1" dirty="0">
                    <a:effectLst/>
                  </a:rPr>
                  <a:t> k </a:t>
                </a:r>
                <a:r>
                  <a:rPr lang="it-IT" dirty="0">
                    <a:effectLst/>
                  </a:rPr>
                  <a:t>	con </a:t>
                </a:r>
                <a:r>
                  <a:rPr lang="it-IT" i="1" dirty="0">
                    <a:effectLst/>
                  </a:rPr>
                  <a:t>k</a:t>
                </a:r>
                <a:r>
                  <a:rPr lang="it-IT" dirty="0">
                    <a:effectLst/>
                  </a:rPr>
                  <a:t> &gt; 0 </a:t>
                </a:r>
              </a:p>
              <a:p>
                <a:pPr marL="0" indent="0">
                  <a:buNone/>
                </a:pPr>
                <a:r>
                  <a:rPr lang="it-IT" b="1" i="1" dirty="0">
                    <a:effectLst/>
                  </a:rPr>
                  <a:t>k</a:t>
                </a:r>
                <a:r>
                  <a:rPr lang="it-IT" dirty="0">
                    <a:effectLst/>
                  </a:rPr>
                  <a:t> è il </a:t>
                </a:r>
                <a:r>
                  <a:rPr lang="it-IT" b="1" dirty="0">
                    <a:effectLst/>
                  </a:rPr>
                  <a:t>coefficiente di proporzionalità inversa</a:t>
                </a:r>
                <a:r>
                  <a:rPr lang="it-IT" dirty="0">
                    <a:effectLst/>
                  </a:rPr>
                  <a:t>.</a:t>
                </a:r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r>
                  <a:rPr lang="it-IT" b="1" i="1" dirty="0">
                    <a:effectLst/>
                  </a:rPr>
                  <a:t>y</a:t>
                </a:r>
                <a:r>
                  <a:rPr lang="it-IT" b="1" dirty="0">
                    <a:effectLst/>
                  </a:rPr>
                  <a:t> </a:t>
                </a:r>
                <a:r>
                  <a:rPr lang="it-IT" dirty="0"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 è detta </a:t>
                </a:r>
                <a:r>
                  <a:rPr lang="it-IT" b="1" dirty="0">
                    <a:effectLst/>
                  </a:rPr>
                  <a:t>equazione della proporzionalità inversa</a:t>
                </a:r>
                <a:r>
                  <a:rPr lang="it-IT" dirty="0">
                    <a:effectLst/>
                  </a:rPr>
                  <a:t>.</a:t>
                </a:r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B031ACF-0452-41EB-BD32-7EEFD84A12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463" t="-559" r="-7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51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4F165E-73BA-44A0-B838-83D988A3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Grandezze inversamente proporzionali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B031ACF-0452-41EB-BD32-7EEFD84A12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762872" cy="453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RAPPRESENTAZIONE DELLA LEGGE </a:t>
                </a:r>
              </a:p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DELLA PROPORZIONALITÀ INVERSA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Due grandezze variabili inversamente proporzionali sono legate da una legge del tipo: </a:t>
                </a:r>
              </a:p>
              <a:p>
                <a:pPr lvl="1"/>
                <a:r>
                  <a:rPr lang="it-IT" b="1" i="1" dirty="0">
                    <a:effectLst/>
                  </a:rPr>
                  <a:t>y</a:t>
                </a:r>
                <a:r>
                  <a:rPr lang="it-IT" b="1" dirty="0">
                    <a:effectLst/>
                  </a:rPr>
                  <a:t> · </a:t>
                </a:r>
                <a:r>
                  <a:rPr lang="it-IT" b="1" i="1" dirty="0">
                    <a:effectLst/>
                  </a:rPr>
                  <a:t>x</a:t>
                </a:r>
                <a:r>
                  <a:rPr lang="it-IT" b="1" dirty="0">
                    <a:effectLst/>
                  </a:rPr>
                  <a:t> = </a:t>
                </a:r>
                <a:r>
                  <a:rPr lang="it-IT" b="1" i="1" dirty="0">
                    <a:effectLst/>
                  </a:rPr>
                  <a:t>k</a:t>
                </a:r>
                <a:r>
                  <a:rPr lang="it-IT" b="1" dirty="0"/>
                  <a:t>   </a:t>
                </a:r>
                <a:r>
                  <a:rPr lang="it-IT" dirty="0">
                    <a:effectLst/>
                  </a:rPr>
                  <a:t>o </a:t>
                </a:r>
                <a:r>
                  <a:rPr lang="it-IT" dirty="0"/>
                  <a:t>  </a:t>
                </a:r>
                <a:r>
                  <a:rPr lang="it-IT" b="1" i="1" dirty="0">
                    <a:effectLst/>
                  </a:rPr>
                  <a:t>y</a:t>
                </a:r>
                <a:r>
                  <a:rPr lang="it-IT" b="1" dirty="0">
                    <a:effectLst/>
                  </a:rPr>
                  <a:t> </a:t>
                </a:r>
                <a:r>
                  <a:rPr lang="it-IT" dirty="0"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it-IT" dirty="0"/>
                  <a:t>  	</a:t>
                </a:r>
              </a:p>
              <a:p>
                <a:pPr lvl="1"/>
                <a:r>
                  <a:rPr lang="it-IT" dirty="0"/>
                  <a:t>con </a:t>
                </a:r>
                <a:r>
                  <a:rPr lang="it-IT" i="1" dirty="0"/>
                  <a:t>x</a:t>
                </a:r>
                <a:r>
                  <a:rPr lang="it-IT" dirty="0"/>
                  <a:t> ≠ 0   e   </a:t>
                </a:r>
                <a:r>
                  <a:rPr lang="it-IT" i="1" dirty="0"/>
                  <a:t>k</a:t>
                </a:r>
                <a:r>
                  <a:rPr lang="it-IT" dirty="0"/>
                  <a:t> &gt; 0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Il</a:t>
                </a:r>
                <a:r>
                  <a:rPr lang="it-IT" dirty="0">
                    <a:effectLst/>
                  </a:rPr>
                  <a:t> grafico, o diagramma cartesiano, della legge della proporzionalità inversa fra due grandezze </a:t>
                </a:r>
                <a:r>
                  <a:rPr lang="it-IT">
                    <a:effectLst/>
                  </a:rPr>
                  <a:t>variabili </a:t>
                </a:r>
              </a:p>
              <a:p>
                <a:pPr marL="0" indent="0">
                  <a:buNone/>
                </a:pPr>
                <a:r>
                  <a:rPr lang="it-IT">
                    <a:effectLst/>
                  </a:rPr>
                  <a:t>è </a:t>
                </a:r>
                <a:r>
                  <a:rPr lang="it-IT" dirty="0">
                    <a:effectLst/>
                  </a:rPr>
                  <a:t>un </a:t>
                </a:r>
                <a:r>
                  <a:rPr lang="it-IT" b="1" dirty="0">
                    <a:effectLst/>
                  </a:rPr>
                  <a:t>ramo di iperbole equilatera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B031ACF-0452-41EB-BD32-7EEFD84A12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762872" cy="4536000"/>
              </a:xfrm>
              <a:blipFill>
                <a:blip r:embed="rId2"/>
                <a:stretch>
                  <a:fillRect l="-64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DA744B60-2ADE-C043-BBF0-8BDB71282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88" y="1671723"/>
            <a:ext cx="3620900" cy="43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26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Presentazione su schermo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Tema di Office</vt:lpstr>
      <vt:lpstr>Proporzionalità  diretta e inversa</vt:lpstr>
      <vt:lpstr>Concetto di funzione</vt:lpstr>
      <vt:lpstr>Concetto di funzione</vt:lpstr>
      <vt:lpstr>Funzioni empiriche  e funzioni matematiche</vt:lpstr>
      <vt:lpstr>Funzioni empiriche  e funzioni matematiche</vt:lpstr>
      <vt:lpstr>Grandezze direttamente proporzionali</vt:lpstr>
      <vt:lpstr>Grandezze direttamente proporzionali</vt:lpstr>
      <vt:lpstr>Grandezze inversamente proporzionali</vt:lpstr>
      <vt:lpstr>Grandezze inversamente proporzionali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Elisa Favro</cp:lastModifiedBy>
  <cp:revision>48</cp:revision>
  <dcterms:created xsi:type="dcterms:W3CDTF">2020-05-11T09:05:56Z</dcterms:created>
  <dcterms:modified xsi:type="dcterms:W3CDTF">2021-04-09T09:58:05Z</dcterms:modified>
</cp:coreProperties>
</file>